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  <p:sldMasterId id="2147483985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9" r:id="rId4"/>
    <p:sldId id="381" r:id="rId5"/>
    <p:sldId id="265" r:id="rId6"/>
    <p:sldId id="262" r:id="rId7"/>
    <p:sldId id="263" r:id="rId8"/>
    <p:sldId id="261" r:id="rId9"/>
    <p:sldId id="382" r:id="rId10"/>
    <p:sldId id="384" r:id="rId11"/>
    <p:sldId id="385" r:id="rId12"/>
    <p:sldId id="264" r:id="rId1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8E08C"/>
    <a:srgbClr val="FFFFFF"/>
    <a:srgbClr val="D9D9D9"/>
    <a:srgbClr val="3BCCFF"/>
    <a:srgbClr val="FFCC00"/>
    <a:srgbClr val="AE2A28"/>
    <a:srgbClr val="43B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5740" autoAdjust="0"/>
  </p:normalViewPr>
  <p:slideViewPr>
    <p:cSldViewPr>
      <p:cViewPr varScale="1">
        <p:scale>
          <a:sx n="108" d="100"/>
          <a:sy n="108" d="100"/>
        </p:scale>
        <p:origin x="4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3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991A36-28C1-4FE5-B5BF-A3B63404DA45}" type="datetimeFigureOut">
              <a:rPr lang="zh-CN" altLang="en-US"/>
              <a:pPr>
                <a:defRPr/>
              </a:pPr>
              <a:t>2022/11/18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C2E7CEA-A7EF-4CB7-8E9E-CBE79CE62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61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AF570FE-DD88-4D47-80B6-FE343A2AB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9350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7091"/>
          <a:stretch/>
        </p:blipFill>
        <p:spPr>
          <a:xfrm>
            <a:off x="2999656" y="-4760"/>
            <a:ext cx="9192344" cy="3098760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副标题 4"/>
          <p:cNvSpPr>
            <a:spLocks noGrp="1"/>
          </p:cNvSpPr>
          <p:nvPr>
            <p:ph type="subTitle" idx="1"/>
          </p:nvPr>
        </p:nvSpPr>
        <p:spPr>
          <a:xfrm>
            <a:off x="1024682" y="4003017"/>
            <a:ext cx="10159884" cy="42387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771" y="260648"/>
            <a:ext cx="1597959" cy="7200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66CF5C-B16A-4390-8CE1-E534D3FD8D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0" y="5928090"/>
            <a:ext cx="1271619" cy="4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430" r="20902" b="-430"/>
          <a:stretch/>
        </p:blipFill>
        <p:spPr>
          <a:xfrm>
            <a:off x="0" y="-243407"/>
            <a:ext cx="12192000" cy="73894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052737"/>
            <a:ext cx="4752528" cy="4653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085184"/>
            <a:ext cx="1674895" cy="55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-文字多时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870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5C14F4C-22CB-42B0-90F6-814142CCB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60649"/>
            <a:ext cx="12193335" cy="586246"/>
          </a:xfrm>
          <a:prstGeom prst="rect">
            <a:avLst/>
          </a:prstGeom>
          <a:gradFill flip="none" rotWithShape="1">
            <a:gsLst>
              <a:gs pos="17699">
                <a:schemeClr val="bg2">
                  <a:alpha val="5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Next LT Pro Regular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5AA288B-F0FD-4D2C-ABFE-780863D4B997}"/>
              </a:ext>
            </a:extLst>
          </p:cNvPr>
          <p:cNvGrpSpPr/>
          <p:nvPr userDrawn="1"/>
        </p:nvGrpSpPr>
        <p:grpSpPr>
          <a:xfrm flipV="1">
            <a:off x="9786886" y="3645024"/>
            <a:ext cx="2405114" cy="3202260"/>
            <a:chOff x="8586481" y="-4376"/>
            <a:chExt cx="3605520" cy="441350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E2E67A97-DE52-48D0-AC12-AD22E8545EE7}"/>
                </a:ext>
              </a:extLst>
            </p:cNvPr>
            <p:cNvGrpSpPr/>
            <p:nvPr/>
          </p:nvGrpSpPr>
          <p:grpSpPr>
            <a:xfrm>
              <a:off x="8586481" y="-4376"/>
              <a:ext cx="3605520" cy="3559164"/>
              <a:chOff x="8903671" y="-4376"/>
              <a:chExt cx="3288329" cy="3246051"/>
            </a:xfrm>
          </p:grpSpPr>
          <p:pic>
            <p:nvPicPr>
              <p:cNvPr id="12" name="Picture 980">
                <a:extLst>
                  <a:ext uri="{FF2B5EF4-FFF2-40B4-BE49-F238E27FC236}">
                    <a16:creationId xmlns:a16="http://schemas.microsoft.com/office/drawing/2014/main" id="{F9D1278B-9A92-4F7C-AC67-C63D2437C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3839"/>
                        </a14:imgEffect>
                        <a14:imgEffect>
                          <a14:brightnessContrast bright="-3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7777" t="23803" b="6036"/>
              <a:stretch/>
            </p:blipFill>
            <p:spPr>
              <a:xfrm>
                <a:off x="11188063" y="0"/>
                <a:ext cx="1003937" cy="3241675"/>
              </a:xfrm>
              <a:prstGeom prst="rect">
                <a:avLst/>
              </a:prstGeom>
            </p:spPr>
          </p:pic>
          <p:pic>
            <p:nvPicPr>
              <p:cNvPr id="13" name="Picture 986">
                <a:extLst>
                  <a:ext uri="{FF2B5EF4-FFF2-40B4-BE49-F238E27FC236}">
                    <a16:creationId xmlns:a16="http://schemas.microsoft.com/office/drawing/2014/main" id="{BFDC1564-6085-476B-97C3-797F50F4A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2767"/>
                        </a14:imgEffect>
                        <a14:imgEffect>
                          <a14:saturation sat="274000"/>
                        </a14:imgEffect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9966" t="23802" r="26865" b="46168"/>
              <a:stretch/>
            </p:blipFill>
            <p:spPr>
              <a:xfrm>
                <a:off x="8903671" y="1"/>
                <a:ext cx="1081589" cy="1387474"/>
              </a:xfrm>
              <a:prstGeom prst="rect">
                <a:avLst/>
              </a:prstGeom>
            </p:spPr>
          </p:pic>
          <p:pic>
            <p:nvPicPr>
              <p:cNvPr id="14" name="Picture 984">
                <a:extLst>
                  <a:ext uri="{FF2B5EF4-FFF2-40B4-BE49-F238E27FC236}">
                    <a16:creationId xmlns:a16="http://schemas.microsoft.com/office/drawing/2014/main" id="{D070B608-0BD9-4297-AD0C-DF57710A2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3839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117" t="2776" r="12394" b="46284"/>
              <a:stretch/>
            </p:blipFill>
            <p:spPr>
              <a:xfrm>
                <a:off x="9962634" y="-4376"/>
                <a:ext cx="1246366" cy="2465001"/>
              </a:xfrm>
              <a:prstGeom prst="rect">
                <a:avLst/>
              </a:prstGeom>
            </p:spPr>
          </p:pic>
        </p:grpSp>
        <p:pic>
          <p:nvPicPr>
            <p:cNvPr id="8" name="Picture 1068">
              <a:extLst>
                <a:ext uri="{FF2B5EF4-FFF2-40B4-BE49-F238E27FC236}">
                  <a16:creationId xmlns:a16="http://schemas.microsoft.com/office/drawing/2014/main" id="{5B073592-6C73-461F-8C95-768A86DAB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695"/>
                      </a14:imgEffect>
                      <a14:imgEffect>
                        <a14:saturation sat="1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5422" t="33136" r="78719" b="27325"/>
            <a:stretch/>
          </p:blipFill>
          <p:spPr>
            <a:xfrm>
              <a:off x="11476217" y="1265762"/>
              <a:ext cx="715783" cy="2716936"/>
            </a:xfrm>
            <a:prstGeom prst="rect">
              <a:avLst/>
            </a:prstGeom>
          </p:spPr>
        </p:pic>
        <p:pic>
          <p:nvPicPr>
            <p:cNvPr id="9" name="Picture 1067">
              <a:extLst>
                <a:ext uri="{FF2B5EF4-FFF2-40B4-BE49-F238E27FC236}">
                  <a16:creationId xmlns:a16="http://schemas.microsoft.com/office/drawing/2014/main" id="{174AECCA-2EE2-4BDF-B948-EDD399EDE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2525"/>
                      </a14:imgEffect>
                      <a14:imgEffect>
                        <a14:saturation sat="218000"/>
                      </a14:imgEffect>
                    </a14:imgLayer>
                  </a14:imgProps>
                </a:ext>
              </a:extLst>
            </a:blip>
            <a:srcRect t="43073" r="94141" b="24119"/>
            <a:stretch/>
          </p:blipFill>
          <p:spPr>
            <a:xfrm>
              <a:off x="10926555" y="2154628"/>
              <a:ext cx="715783" cy="2254505"/>
            </a:xfrm>
            <a:prstGeom prst="rect">
              <a:avLst/>
            </a:prstGeom>
          </p:spPr>
        </p:pic>
      </p:grpSp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1022" y="980728"/>
            <a:ext cx="10805847" cy="51671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sz="2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ea"/>
                <a:ea typeface="+mj-ea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2000">
                <a:latin typeface="+mj-ea"/>
                <a:ea typeface="+mj-ea"/>
              </a:defRPr>
            </a:lvl3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320543"/>
            <a:ext cx="10840898" cy="43463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66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9FABF-2F28-487F-9642-F6F094F1441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498" y="145590"/>
            <a:ext cx="1398253" cy="78454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BAB8BE9-4A54-4B0B-95CB-78099C74F9F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07" y="6234224"/>
            <a:ext cx="970124" cy="32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78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>
          <a:xfrm rot="10800000">
            <a:off x="1" y="-27387"/>
            <a:ext cx="12199621" cy="1008113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66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0579" y="6145364"/>
            <a:ext cx="1183720" cy="533414"/>
          </a:xfrm>
          <a:prstGeom prst="rect">
            <a:avLst/>
          </a:prstGeom>
        </p:spPr>
      </p:pic>
      <p:sp>
        <p:nvSpPr>
          <p:cNvPr id="7" name="内容占位符 4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581836-E66A-4945-9BC7-B448D796F1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6244053"/>
            <a:ext cx="1008112" cy="33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-1591"/>
          <a:stretch/>
        </p:blipFill>
        <p:spPr>
          <a:xfrm rot="10800000">
            <a:off x="3786" y="2924944"/>
            <a:ext cx="10056440" cy="3995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820" y="1916832"/>
            <a:ext cx="2826391" cy="12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0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B77FC4-459A-D5E6-CA7D-38E043C3B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3"/>
            <a:ext cx="12192000" cy="6857193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E5C14F4C-22CB-42B0-90F6-814142CCB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60649"/>
            <a:ext cx="12193335" cy="586246"/>
          </a:xfrm>
          <a:prstGeom prst="rect">
            <a:avLst/>
          </a:prstGeom>
          <a:gradFill flip="none" rotWithShape="1">
            <a:gsLst>
              <a:gs pos="17699">
                <a:schemeClr val="bg2">
                  <a:alpha val="5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Next LT Pro Regular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1022" y="980728"/>
            <a:ext cx="10805847" cy="5167187"/>
          </a:xfrm>
          <a:prstGeom prst="rect">
            <a:avLst/>
          </a:prstGeom>
        </p:spPr>
        <p:txBody>
          <a:bodyPr/>
          <a:lstStyle>
            <a:lvl1pPr marL="0">
              <a:spcBef>
                <a:spcPts val="1800"/>
              </a:spcBef>
              <a:buNone/>
              <a:defRPr sz="2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spcBef>
                <a:spcPts val="1200"/>
              </a:spcBef>
              <a:defRPr sz="200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spcBef>
                <a:spcPts val="1200"/>
              </a:spcBef>
              <a:defRPr sz="1800">
                <a:solidFill>
                  <a:schemeClr val="tx1"/>
                </a:solidFill>
                <a:latin typeface="+mj-ea"/>
                <a:ea typeface="+mj-ea"/>
              </a:defRPr>
            </a:lvl3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320543"/>
            <a:ext cx="8854405" cy="43463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9FABF-2F28-487F-9642-F6F094F144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2384" y="188640"/>
            <a:ext cx="1398253" cy="600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3E04F0-EE26-481C-A6FE-ECA4C4E7EB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095" y="6273427"/>
            <a:ext cx="971774" cy="3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7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 t="8602"/>
          <a:stretch/>
        </p:blipFill>
        <p:spPr>
          <a:xfrm>
            <a:off x="-48682" y="-27384"/>
            <a:ext cx="12240683" cy="6885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8" y="5805264"/>
            <a:ext cx="1872207" cy="619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70" y="-14513"/>
            <a:ext cx="2303208" cy="24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3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7091"/>
          <a:stretch/>
        </p:blipFill>
        <p:spPr>
          <a:xfrm>
            <a:off x="2999656" y="-4760"/>
            <a:ext cx="9192344" cy="3098760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副标题 4"/>
          <p:cNvSpPr>
            <a:spLocks noGrp="1"/>
          </p:cNvSpPr>
          <p:nvPr>
            <p:ph type="subTitle" idx="1"/>
          </p:nvPr>
        </p:nvSpPr>
        <p:spPr>
          <a:xfrm>
            <a:off x="1024682" y="4003017"/>
            <a:ext cx="10159884" cy="42387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230" y="260648"/>
            <a:ext cx="1374500" cy="6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>
          <a:xfrm rot="10800000">
            <a:off x="1" y="-27387"/>
            <a:ext cx="12199621" cy="1008113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66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9270" y="6124033"/>
            <a:ext cx="1374500" cy="619384"/>
          </a:xfrm>
          <a:prstGeom prst="rect">
            <a:avLst/>
          </a:prstGeom>
        </p:spPr>
      </p:pic>
      <p:sp>
        <p:nvSpPr>
          <p:cNvPr id="7" name="内容占位符 4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321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2031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9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49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-1591"/>
          <a:stretch/>
        </p:blipFill>
        <p:spPr>
          <a:xfrm rot="10800000">
            <a:off x="3786" y="2924944"/>
            <a:ext cx="10056440" cy="3995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776" y="2002117"/>
            <a:ext cx="4320480" cy="11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4" r:id="rId3"/>
    <p:sldLayoutId id="2147483994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5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3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88" indent="-3428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3" indent="-28573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2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6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0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8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5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3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88" indent="-3428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3" indent="-28573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2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6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0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8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envi.geoscene.cn/appstor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dirty="0"/>
              <a:t>自定义 </a:t>
            </a:r>
            <a:r>
              <a:rPr lang="en-US" altLang="zh-CN" sz="4000" dirty="0"/>
              <a:t>ENVITask</a:t>
            </a:r>
            <a:endParaRPr lang="zh-CN" altLang="en-US" sz="4000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E9F310EE-1983-4819-86B9-7F2BA418625D}"/>
              </a:ext>
            </a:extLst>
          </p:cNvPr>
          <p:cNvSpPr>
            <a:spLocks noGrp="1"/>
          </p:cNvSpPr>
          <p:nvPr/>
        </p:nvSpPr>
        <p:spPr bwMode="auto">
          <a:xfrm>
            <a:off x="4007768" y="4941168"/>
            <a:ext cx="522007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zh-CN" altLang="en-US" sz="1800" dirty="0"/>
              <a:t>技术支持邮箱：</a:t>
            </a:r>
            <a:r>
              <a:rPr lang="en-US" altLang="zh-CN" sz="1800" dirty="0"/>
              <a:t>envi-idl@geoscene.cn</a:t>
            </a:r>
          </a:p>
          <a:p>
            <a:pPr algn="l">
              <a:defRPr/>
            </a:pPr>
            <a:r>
              <a:rPr lang="zh-CN" altLang="en-US" sz="1800" dirty="0"/>
              <a:t>技术支持热线：</a:t>
            </a:r>
            <a:r>
              <a:rPr lang="en-US" altLang="zh-CN" sz="1800" dirty="0"/>
              <a:t>400-819-2881-4</a:t>
            </a:r>
          </a:p>
          <a:p>
            <a:pPr algn="l">
              <a:defRPr/>
            </a:pPr>
            <a:r>
              <a:rPr lang="zh-CN" altLang="en-US" sz="1800" dirty="0"/>
              <a:t>官方技术博客：</a:t>
            </a:r>
            <a:r>
              <a:rPr lang="en-US" altLang="zh-CN" sz="1800" dirty="0"/>
              <a:t>cnblogs.com/enviidl</a:t>
            </a:r>
          </a:p>
          <a:p>
            <a:pPr algn="l">
              <a:defRPr/>
            </a:pPr>
            <a:r>
              <a:rPr lang="zh-CN" altLang="en-US" sz="1800" dirty="0"/>
              <a:t>官方技术</a:t>
            </a:r>
            <a:r>
              <a:rPr lang="en-US" altLang="zh-CN" sz="1800" dirty="0"/>
              <a:t>QQ</a:t>
            </a:r>
            <a:r>
              <a:rPr lang="zh-CN" altLang="en-US" sz="1800" dirty="0"/>
              <a:t>群：</a:t>
            </a:r>
            <a:r>
              <a:rPr lang="en-US" altLang="zh-CN" sz="1800" dirty="0"/>
              <a:t> 343328467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7454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0EBA67B-DC71-441B-8F28-802554741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ENVI App Store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CAECB664-796E-428B-8268-7CE2A1F097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以</a:t>
            </a:r>
            <a:r>
              <a:rPr lang="zh-CN" altLang="en-US" dirty="0">
                <a:solidFill>
                  <a:srgbClr val="FFC000"/>
                </a:solidFill>
              </a:rPr>
              <a:t>新版随机森林图像分类工具包</a:t>
            </a:r>
            <a:r>
              <a:rPr lang="zh-CN" altLang="en-US" dirty="0"/>
              <a:t>为例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E8EFA7-58C0-491E-9E12-ADBF6CFF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09" y="2636912"/>
            <a:ext cx="3330310" cy="3897642"/>
          </a:xfrm>
          <a:prstGeom prst="roundRect">
            <a:avLst>
              <a:gd name="adj" fmla="val 2375"/>
            </a:avLst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87FA0CA-EA84-48D5-AED7-9289D0466FF3}"/>
              </a:ext>
            </a:extLst>
          </p:cNvPr>
          <p:cNvSpPr txBox="1"/>
          <p:nvPr/>
        </p:nvSpPr>
        <p:spPr>
          <a:xfrm>
            <a:off x="693076" y="1705373"/>
            <a:ext cx="11058315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工具位于：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Toolbox/Extensions/Random Forest/</a:t>
            </a:r>
            <a:r>
              <a:rPr lang="en-US" altLang="zh-CN" sz="1600" dirty="0">
                <a:solidFill>
                  <a:srgbClr val="00B0F0"/>
                </a:solidFill>
                <a:latin typeface="+mj-ea"/>
                <a:ea typeface="+mj-ea"/>
              </a:rPr>
              <a:t>Train Random Forest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Task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文件：C:\Program Files\Harris\ENVI56\custom_code\Random_Forest\</a:t>
            </a:r>
            <a:r>
              <a:rPr lang="zh-CN" altLang="en-US" sz="1600" dirty="0">
                <a:solidFill>
                  <a:srgbClr val="00B0F0"/>
                </a:solidFill>
                <a:latin typeface="+mj-ea"/>
                <a:ea typeface="+mj-ea"/>
              </a:rPr>
              <a:t>TrainRandomForestModelTask.task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B79433-5892-4C03-87A5-B2FF7AF4D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54"/>
          <a:stretch/>
        </p:blipFill>
        <p:spPr>
          <a:xfrm>
            <a:off x="4106171" y="2513342"/>
            <a:ext cx="3398791" cy="4144782"/>
          </a:xfrm>
          <a:prstGeom prst="roundRect">
            <a:avLst>
              <a:gd name="adj" fmla="val 2253"/>
            </a:avLst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8E31AE4-953C-4F4A-A811-A4124B846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354" y="3284984"/>
            <a:ext cx="4007180" cy="2051870"/>
          </a:xfrm>
          <a:prstGeom prst="roundRect">
            <a:avLst>
              <a:gd name="adj" fmla="val 5097"/>
            </a:avLst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1CB3B69-DAE5-4B37-8DA3-528BABDF373B}"/>
              </a:ext>
            </a:extLst>
          </p:cNvPr>
          <p:cNvSpPr/>
          <p:nvPr/>
        </p:nvSpPr>
        <p:spPr>
          <a:xfrm>
            <a:off x="1271464" y="5589240"/>
            <a:ext cx="9433048" cy="53624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CC09FB-28E0-4720-8A1B-35C65B0141D0}"/>
              </a:ext>
            </a:extLst>
          </p:cNvPr>
          <p:cNvGrpSpPr/>
          <p:nvPr/>
        </p:nvGrpSpPr>
        <p:grpSpPr>
          <a:xfrm>
            <a:off x="1385684" y="5674824"/>
            <a:ext cx="9203340" cy="360040"/>
            <a:chOff x="1385684" y="5697252"/>
            <a:chExt cx="9203340" cy="36004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C8F13C9-A089-4D9B-8EB7-C491517FDB0D}"/>
                </a:ext>
              </a:extLst>
            </p:cNvPr>
            <p:cNvSpPr/>
            <p:nvPr/>
          </p:nvSpPr>
          <p:spPr>
            <a:xfrm>
              <a:off x="1385684" y="5697252"/>
              <a:ext cx="1440160" cy="36004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工具界面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3F52ED77-4224-4D34-BB58-044EA6742832}"/>
                </a:ext>
              </a:extLst>
            </p:cNvPr>
            <p:cNvSpPr/>
            <p:nvPr/>
          </p:nvSpPr>
          <p:spPr>
            <a:xfrm>
              <a:off x="5098056" y="5697252"/>
              <a:ext cx="1440160" cy="36004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task</a:t>
              </a:r>
              <a:r>
                <a:rPr lang="zh-CN" altLang="en-US" dirty="0">
                  <a:latin typeface="+mj-ea"/>
                  <a:ea typeface="+mj-ea"/>
                </a:rPr>
                <a:t>文件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548254C-C835-43AE-9DA1-22EC0EDC2674}"/>
                </a:ext>
              </a:extLst>
            </p:cNvPr>
            <p:cNvSpPr/>
            <p:nvPr/>
          </p:nvSpPr>
          <p:spPr>
            <a:xfrm>
              <a:off x="9148864" y="5697252"/>
              <a:ext cx="1440160" cy="36004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+mj-ea"/>
                  <a:ea typeface="+mj-ea"/>
                </a:rPr>
                <a:t>调用</a:t>
              </a:r>
              <a:r>
                <a:rPr lang="en-US" altLang="zh-CN" dirty="0">
                  <a:latin typeface="+mj-ea"/>
                  <a:ea typeface="+mj-ea"/>
                </a:rPr>
                <a:t>Task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D0CE448-CC36-4228-B599-F02EF792BBDF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>
              <a:off x="2825844" y="5877272"/>
              <a:ext cx="22722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8C1156F-007C-4637-80E6-F8E6CF4710C0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6538216" y="5877272"/>
              <a:ext cx="26106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46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4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自定义 </a:t>
            </a:r>
            <a:r>
              <a:rPr lang="en-US" altLang="zh-CN" dirty="0"/>
              <a:t>ENVITask 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一个 </a:t>
            </a:r>
            <a:r>
              <a:rPr lang="en-US" altLang="zh-CN" dirty="0">
                <a:solidFill>
                  <a:srgbClr val="FFC000"/>
                </a:solidFill>
              </a:rPr>
              <a:t>pro</a:t>
            </a:r>
            <a:r>
              <a:rPr lang="zh-CN" altLang="en-US" dirty="0"/>
              <a:t> 文件，一个 </a:t>
            </a:r>
            <a:r>
              <a:rPr lang="en-US" altLang="zh-CN" dirty="0">
                <a:solidFill>
                  <a:srgbClr val="FFC000"/>
                </a:solidFill>
              </a:rPr>
              <a:t>task</a:t>
            </a:r>
            <a:r>
              <a:rPr lang="en-US" altLang="zh-CN" dirty="0"/>
              <a:t> </a:t>
            </a:r>
            <a:r>
              <a:rPr lang="zh-CN" altLang="en-US" dirty="0"/>
              <a:t>文件，组成一个</a:t>
            </a:r>
            <a:r>
              <a:rPr lang="zh-CN" altLang="en-US" dirty="0">
                <a:solidFill>
                  <a:srgbClr val="FFC000"/>
                </a:solidFill>
              </a:rPr>
              <a:t>自定义 </a:t>
            </a:r>
            <a:r>
              <a:rPr lang="en-US" altLang="zh-CN" dirty="0">
                <a:solidFill>
                  <a:srgbClr val="FFC000"/>
                </a:solidFill>
              </a:rPr>
              <a:t>ENVITask</a:t>
            </a:r>
          </a:p>
          <a:p>
            <a:pPr lvl="1"/>
            <a:r>
              <a:rPr lang="zh-CN" altLang="en-US" i="1" dirty="0"/>
              <a:t>具备所有 </a:t>
            </a:r>
            <a:r>
              <a:rPr lang="en-US" altLang="zh-CN" i="1" dirty="0"/>
              <a:t>ENVITask </a:t>
            </a:r>
            <a:r>
              <a:rPr lang="zh-CN" altLang="en-US" i="1" dirty="0"/>
              <a:t>特性，与自带 </a:t>
            </a:r>
            <a:r>
              <a:rPr lang="en-US" altLang="zh-CN" i="1" dirty="0"/>
              <a:t>ENVITask </a:t>
            </a:r>
            <a:r>
              <a:rPr lang="zh-CN" altLang="en-US" i="1" dirty="0"/>
              <a:t>无异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7EDEE3-A1FD-4D66-83B4-5797473F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379095"/>
            <a:ext cx="9840416" cy="4218255"/>
          </a:xfrm>
          <a:prstGeom prst="roundRect">
            <a:avLst>
              <a:gd name="adj" fmla="val 2356"/>
            </a:avLst>
          </a:prstGeom>
        </p:spPr>
      </p:pic>
    </p:spTree>
    <p:extLst>
      <p:ext uri="{BB962C8B-B14F-4D97-AF65-F5344CB8AC3E}">
        <p14:creationId xmlns:p14="http://schemas.microsoft.com/office/powerpoint/2010/main" val="138438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59F8F7-60DF-482F-AA14-C9316C8087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自定义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D8AFF8-EB56-4E54-B403-B81127BEE7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000" dirty="0"/>
              <a:t>可以作为 </a:t>
            </a:r>
            <a:r>
              <a:rPr lang="en-US" altLang="zh-CN" sz="2000" dirty="0"/>
              <a:t>API </a:t>
            </a:r>
            <a:r>
              <a:rPr lang="zh-CN" altLang="en-US" sz="2000" dirty="0"/>
              <a:t>进行调用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2000" dirty="0"/>
          </a:p>
          <a:p>
            <a:r>
              <a:rPr lang="zh-CN" altLang="en-US" sz="2000" dirty="0"/>
              <a:t>也可以作为工具使用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73B55D79-EFB7-4089-B505-F7FAFF77A788}"/>
              </a:ext>
            </a:extLst>
          </p:cNvPr>
          <p:cNvSpPr/>
          <p:nvPr/>
        </p:nvSpPr>
        <p:spPr>
          <a:xfrm>
            <a:off x="7565122" y="5193196"/>
            <a:ext cx="835134" cy="360040"/>
          </a:xfrm>
          <a:prstGeom prst="rightArrow">
            <a:avLst>
              <a:gd name="adj1" fmla="val 50000"/>
              <a:gd name="adj2" fmla="val 77473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79410B-BA07-47A7-AC8A-B711AA54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32" y="4889084"/>
            <a:ext cx="6654880" cy="984732"/>
          </a:xfrm>
          <a:prstGeom prst="roundRect">
            <a:avLst>
              <a:gd name="adj" fmla="val 11347"/>
            </a:avLst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62ACE1-81EF-4E93-8C9D-7F816C3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2" y="3406497"/>
            <a:ext cx="3515216" cy="2467319"/>
          </a:xfrm>
          <a:prstGeom prst="roundRect">
            <a:avLst>
              <a:gd name="adj" fmla="val 2634"/>
            </a:avLst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A863078-8AE9-4E80-8A1A-1240ACA33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31" y="1794436"/>
            <a:ext cx="7400269" cy="2368086"/>
          </a:xfrm>
          <a:prstGeom prst="roundRect">
            <a:avLst>
              <a:gd name="adj" fmla="val 4232"/>
            </a:avLst>
          </a:prstGeom>
        </p:spPr>
      </p:pic>
    </p:spTree>
    <p:extLst>
      <p:ext uri="{BB962C8B-B14F-4D97-AF65-F5344CB8AC3E}">
        <p14:creationId xmlns:p14="http://schemas.microsoft.com/office/powerpoint/2010/main" val="153014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自定义 </a:t>
            </a:r>
            <a:r>
              <a:rPr lang="en-US" altLang="zh-CN" dirty="0"/>
              <a:t>ENVITask </a:t>
            </a:r>
            <a:r>
              <a:rPr lang="en-US" altLang="zh-CN" sz="2400" i="1" dirty="0">
                <a:solidFill>
                  <a:srgbClr val="FFC000"/>
                </a:solidFill>
              </a:rPr>
              <a:t>— User Interface Elements 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丰富的用户界面元素</a:t>
            </a:r>
            <a:endParaRPr lang="en-US" altLang="zh-CN" dirty="0"/>
          </a:p>
          <a:p>
            <a:pPr lvl="1"/>
            <a:r>
              <a:rPr lang="zh-CN" altLang="en-US" dirty="0"/>
              <a:t>为自定义 </a:t>
            </a:r>
            <a:r>
              <a:rPr lang="en-US" altLang="zh-CN" dirty="0"/>
              <a:t>ENVITask </a:t>
            </a:r>
            <a:r>
              <a:rPr lang="zh-CN" altLang="en-US" dirty="0"/>
              <a:t>配置同名 </a:t>
            </a:r>
            <a:r>
              <a:rPr lang="en-US" altLang="zh-CN" dirty="0"/>
              <a:t>style </a:t>
            </a:r>
            <a:r>
              <a:rPr lang="zh-CN" altLang="en-US" dirty="0"/>
              <a:t>文件即可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ENVI </a:t>
            </a:r>
            <a:r>
              <a:rPr lang="zh-CN" altLang="en-US" dirty="0"/>
              <a:t>帮助路径</a:t>
            </a:r>
            <a:endParaRPr lang="en-US" altLang="zh-CN" dirty="0"/>
          </a:p>
          <a:p>
            <a:pPr lvl="1"/>
            <a:r>
              <a:rPr lang="en-US" altLang="zh-CN" sz="1600" dirty="0"/>
              <a:t>ENVI &gt; </a:t>
            </a:r>
            <a:br>
              <a:rPr lang="en-US" altLang="zh-CN" sz="1600" dirty="0"/>
            </a:br>
            <a:r>
              <a:rPr lang="en-US" altLang="zh-CN" sz="1600" dirty="0"/>
              <a:t>Programming &gt; </a:t>
            </a:r>
            <a:br>
              <a:rPr lang="en-US" altLang="zh-CN" sz="1600" dirty="0"/>
            </a:br>
            <a:r>
              <a:rPr lang="en-US" altLang="zh-CN" sz="1600" dirty="0"/>
              <a:t>Programming Guide &gt; </a:t>
            </a:r>
            <a:br>
              <a:rPr lang="en-US" altLang="zh-CN" sz="1600" dirty="0"/>
            </a:br>
            <a:r>
              <a:rPr lang="en-US" altLang="zh-CN" sz="1600" dirty="0"/>
              <a:t>Custom Tasks &gt; </a:t>
            </a:r>
            <a:br>
              <a:rPr lang="en-US" altLang="zh-CN" sz="1600" dirty="0"/>
            </a:br>
            <a:r>
              <a:rPr lang="en-US" altLang="zh-CN" sz="1600" dirty="0"/>
              <a:t>Style Sheets for User Interface Elements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16DD89-85E1-4E4F-BC77-A9607560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1124744"/>
            <a:ext cx="3243309" cy="5639913"/>
          </a:xfrm>
          <a:prstGeom prst="roundRect">
            <a:avLst>
              <a:gd name="adj" fmla="val 2302"/>
            </a:avLst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FF0C19-770E-4CF8-88E7-E5431F981B60}"/>
              </a:ext>
            </a:extLst>
          </p:cNvPr>
          <p:cNvSpPr txBox="1"/>
          <p:nvPr/>
        </p:nvSpPr>
        <p:spPr>
          <a:xfrm>
            <a:off x="625971" y="5435346"/>
            <a:ext cx="4896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\0x_CustomTasks\UserInterfaceElements\*.style</a:t>
            </a:r>
            <a:endParaRPr lang="zh-CN" altLang="en-US" sz="1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19898C-A8E0-4F64-A8C6-CC37595DB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17" b="12708"/>
          <a:stretch/>
        </p:blipFill>
        <p:spPr>
          <a:xfrm>
            <a:off x="5396629" y="2385973"/>
            <a:ext cx="3309419" cy="4043969"/>
          </a:xfrm>
          <a:prstGeom prst="roundRect">
            <a:avLst>
              <a:gd name="adj" fmla="val 2204"/>
            </a:avLst>
          </a:prstGeom>
        </p:spPr>
      </p:pic>
    </p:spTree>
    <p:extLst>
      <p:ext uri="{BB962C8B-B14F-4D97-AF65-F5344CB8AC3E}">
        <p14:creationId xmlns:p14="http://schemas.microsoft.com/office/powerpoint/2010/main" val="311073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ENVITask </a:t>
            </a:r>
            <a:r>
              <a:rPr lang="zh-CN" altLang="en-US" dirty="0"/>
              <a:t>版本更新日志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8EB852F-AA5B-4B05-B140-88BCBFA6004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25475" y="1389010"/>
            <a:ext cx="11015663" cy="4614967"/>
          </a:xfrm>
          <a:prstGeom prst="roundRect">
            <a:avLst>
              <a:gd name="adj" fmla="val 1855"/>
            </a:avLst>
          </a:prstGeom>
        </p:spPr>
      </p:pic>
    </p:spTree>
    <p:extLst>
      <p:ext uri="{BB962C8B-B14F-4D97-AF65-F5344CB8AC3E}">
        <p14:creationId xmlns:p14="http://schemas.microsoft.com/office/powerpoint/2010/main" val="125651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</a:t>
            </a:r>
            <a:r>
              <a:rPr lang="zh-CN" altLang="en-US" dirty="0"/>
              <a:t>功能扩展</a:t>
            </a:r>
          </a:p>
        </p:txBody>
      </p:sp>
    </p:spTree>
    <p:extLst>
      <p:ext uri="{BB962C8B-B14F-4D97-AF65-F5344CB8AC3E}">
        <p14:creationId xmlns:p14="http://schemas.microsoft.com/office/powerpoint/2010/main" val="244083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通过自定义 </a:t>
            </a:r>
            <a:r>
              <a:rPr lang="en-US" altLang="zh-CN" dirty="0"/>
              <a:t>ENVITask </a:t>
            </a:r>
            <a:r>
              <a:rPr lang="zh-CN" altLang="en-US" dirty="0"/>
              <a:t>进行功能扩展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zh-CN" sz="2000" dirty="0"/>
              <a:t>IDL </a:t>
            </a:r>
            <a:r>
              <a:rPr lang="zh-CN" altLang="en-US" sz="2000" dirty="0"/>
              <a:t>工作台</a:t>
            </a:r>
            <a:r>
              <a:rPr lang="en-US" altLang="zh-CN" sz="2000" dirty="0"/>
              <a:t>&gt;</a:t>
            </a:r>
            <a:r>
              <a:rPr lang="zh-CN" altLang="en-US" sz="2000" dirty="0"/>
              <a:t>文件</a:t>
            </a:r>
            <a:r>
              <a:rPr lang="en-US" altLang="zh-CN" sz="2000" dirty="0"/>
              <a:t>&gt;ENVI</a:t>
            </a:r>
            <a:r>
              <a:rPr lang="zh-CN" altLang="en-US" sz="2000" dirty="0"/>
              <a:t>扩展</a:t>
            </a:r>
            <a:endParaRPr lang="en-US" altLang="zh-CN" sz="20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编写自定义 </a:t>
            </a:r>
            <a:r>
              <a:rPr lang="en-US" altLang="zh-CN" sz="2000" dirty="0"/>
              <a:t>ENVITask</a:t>
            </a:r>
            <a:r>
              <a:rPr lang="zh-CN" altLang="en-US" sz="2000" dirty="0"/>
              <a:t>（ </a:t>
            </a:r>
            <a:r>
              <a:rPr lang="en-US" altLang="zh-CN" sz="2000" dirty="0"/>
              <a:t>PRO </a:t>
            </a:r>
            <a:r>
              <a:rPr lang="zh-CN" altLang="en-US" sz="2000" dirty="0"/>
              <a:t>和 </a:t>
            </a:r>
            <a:r>
              <a:rPr lang="en-US" altLang="zh-CN" sz="2000" dirty="0"/>
              <a:t>Task </a:t>
            </a:r>
            <a:r>
              <a:rPr lang="zh-CN" altLang="en-US" sz="2000" dirty="0"/>
              <a:t>文件）</a:t>
            </a:r>
            <a:endParaRPr lang="en-US" altLang="zh-CN" sz="20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在扩展代码中调用自定义 </a:t>
            </a:r>
            <a:r>
              <a:rPr lang="en-US" altLang="zh-CN" sz="2000" dirty="0"/>
              <a:t>ENVITask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构建工程，生成 </a:t>
            </a:r>
            <a:r>
              <a:rPr lang="en-US" altLang="zh-CN" sz="2000" dirty="0"/>
              <a:t>sav </a:t>
            </a:r>
            <a:r>
              <a:rPr lang="zh-CN" altLang="en-US" sz="2000" dirty="0"/>
              <a:t>文件</a:t>
            </a:r>
            <a:endParaRPr lang="en-US" altLang="zh-CN" sz="20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将 </a:t>
            </a:r>
            <a:r>
              <a:rPr lang="en-US" altLang="zh-CN" sz="2000" dirty="0"/>
              <a:t>task </a:t>
            </a:r>
            <a:r>
              <a:rPr lang="zh-CN" altLang="en-US" sz="2000" dirty="0"/>
              <a:t>文件拷贝至 </a:t>
            </a:r>
            <a:r>
              <a:rPr lang="en-US" altLang="zh-CN" sz="2000" dirty="0"/>
              <a:t>custom_code </a:t>
            </a:r>
            <a:r>
              <a:rPr lang="zh-CN" altLang="en-US" sz="2000" dirty="0"/>
              <a:t>文件夹</a:t>
            </a:r>
            <a:endParaRPr lang="en-US" altLang="zh-CN" sz="20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拷贝 </a:t>
            </a:r>
            <a:r>
              <a:rPr lang="en-US" altLang="zh-CN" sz="2000" dirty="0"/>
              <a:t>sav </a:t>
            </a:r>
            <a:r>
              <a:rPr lang="zh-CN" altLang="en-US" sz="2000" dirty="0"/>
              <a:t>文件到 </a:t>
            </a:r>
            <a:r>
              <a:rPr lang="en-US" altLang="zh-CN" sz="2000" dirty="0"/>
              <a:t>extensions </a:t>
            </a:r>
            <a:r>
              <a:rPr lang="zh-CN" altLang="en-US" sz="2000" dirty="0"/>
              <a:t>文件夹</a:t>
            </a:r>
            <a:endParaRPr lang="en-US" altLang="zh-CN" sz="20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重新启动 </a:t>
            </a:r>
            <a:r>
              <a:rPr lang="en-US" altLang="zh-CN" sz="2000" dirty="0"/>
              <a:t>ENVI </a:t>
            </a:r>
            <a:r>
              <a:rPr lang="zh-CN" altLang="en-US" sz="2000" dirty="0"/>
              <a:t>即可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425D44-FC99-4D55-8121-623A00F1D6E2}"/>
              </a:ext>
            </a:extLst>
          </p:cNvPr>
          <p:cNvSpPr txBox="1"/>
          <p:nvPr/>
        </p:nvSpPr>
        <p:spPr>
          <a:xfrm>
            <a:off x="695400" y="5013176"/>
            <a:ext cx="403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\0x_ENVIExtensions\...</a:t>
            </a:r>
            <a:endParaRPr lang="zh-CN" altLang="en-US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7C0F10-12E2-421A-B98E-3F205DBE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1670128"/>
            <a:ext cx="3801005" cy="3381847"/>
          </a:xfrm>
          <a:prstGeom prst="roundRect">
            <a:avLst>
              <a:gd name="adj" fmla="val 2754"/>
            </a:avLst>
          </a:prstGeom>
        </p:spPr>
      </p:pic>
    </p:spTree>
    <p:extLst>
      <p:ext uri="{BB962C8B-B14F-4D97-AF65-F5344CB8AC3E}">
        <p14:creationId xmlns:p14="http://schemas.microsoft.com/office/powerpoint/2010/main" val="2212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271603-E246-4330-B345-894614C44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App Store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44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0EBA67B-DC71-441B-8F28-802554741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App Store —— ENVI</a:t>
            </a:r>
            <a:r>
              <a:rPr lang="zh-CN" altLang="en-US" dirty="0"/>
              <a:t>扩展工具商店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CAECB664-796E-428B-8268-7CE2A1F097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>
                <a:hlinkClick r:id="rId2"/>
              </a:rPr>
              <a:t>https://envi.geoscene.cn/appstore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25D71D-B477-471D-A583-A72057479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1844824"/>
            <a:ext cx="7200800" cy="4787594"/>
          </a:xfrm>
          <a:prstGeom prst="roundRect">
            <a:avLst>
              <a:gd name="adj" fmla="val 1851"/>
            </a:avLst>
          </a:prstGeom>
        </p:spPr>
      </p:pic>
    </p:spTree>
    <p:extLst>
      <p:ext uri="{BB962C8B-B14F-4D97-AF65-F5344CB8AC3E}">
        <p14:creationId xmlns:p14="http://schemas.microsoft.com/office/powerpoint/2010/main" val="86407028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主题">
  <a:themeElements>
    <a:clrScheme name="自定义 1">
      <a:dk1>
        <a:srgbClr val="00206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2019ppt模板</Template>
  <TotalTime>7041</TotalTime>
  <Words>256</Words>
  <Application>Microsoft Office PowerPoint</Application>
  <PresentationFormat>宽屏</PresentationFormat>
  <Paragraphs>46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AvenirNext LT Pro Regular</vt:lpstr>
      <vt:lpstr>微软雅黑</vt:lpstr>
      <vt:lpstr>Arial</vt:lpstr>
      <vt:lpstr>Calibri</vt:lpstr>
      <vt:lpstr>Franklin Gothic Book</vt:lpstr>
      <vt:lpstr>Wingdings</vt:lpstr>
      <vt:lpstr>2_Office 主题</vt:lpstr>
      <vt:lpstr>3_Office 主题</vt:lpstr>
      <vt:lpstr>自定义 ENVITask</vt:lpstr>
      <vt:lpstr>自定义 ENVITask </vt:lpstr>
      <vt:lpstr>自定义 ENVITask</vt:lpstr>
      <vt:lpstr>自定义 ENVITask — User Interface Elements </vt:lpstr>
      <vt:lpstr>ENVITask 版本更新日志</vt:lpstr>
      <vt:lpstr>ENVI 功能扩展</vt:lpstr>
      <vt:lpstr>通过自定义 ENVITask 进行功能扩展</vt:lpstr>
      <vt:lpstr>ENVI App Store</vt:lpstr>
      <vt:lpstr>ENVI App Store —— ENVI扩展工具商店</vt:lpstr>
      <vt:lpstr>ENVI App Store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Du Huijian</cp:lastModifiedBy>
  <cp:revision>1005</cp:revision>
  <cp:lastPrinted>1601-01-01T00:00:00Z</cp:lastPrinted>
  <dcterms:created xsi:type="dcterms:W3CDTF">1601-01-01T00:00:00Z</dcterms:created>
  <dcterms:modified xsi:type="dcterms:W3CDTF">2022-11-18T09:20:09Z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